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8" r:id="rId3"/>
    <p:sldId id="268" r:id="rId4"/>
    <p:sldId id="260" r:id="rId5"/>
    <p:sldId id="261" r:id="rId6"/>
    <p:sldId id="266" r:id="rId7"/>
    <p:sldId id="267" r:id="rId8"/>
    <p:sldId id="262" r:id="rId9"/>
    <p:sldId id="263" r:id="rId10"/>
    <p:sldId id="264" r:id="rId11"/>
    <p:sldId id="265" r:id="rId12"/>
    <p:sldId id="257" r:id="rId13"/>
    <p:sldId id="25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87614"/>
  </p:normalViewPr>
  <p:slideViewPr>
    <p:cSldViewPr snapToGrid="0" snapToObjects="1">
      <p:cViewPr>
        <p:scale>
          <a:sx n="100" d="100"/>
          <a:sy n="100" d="100"/>
        </p:scale>
        <p:origin x="1000" y="144"/>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0644F-FBF0-5F49-90E5-228DC14F6E5E}" type="datetimeFigureOut">
              <a:rPr lang="en-US" smtClean="0"/>
              <a:t>10/7/18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209019-3F88-334D-BF07-2BF39036BD11}" type="slidenum">
              <a:rPr lang="en-US" smtClean="0"/>
              <a:t>‹#›</a:t>
            </a:fld>
            <a:endParaRPr lang="en-US"/>
          </a:p>
        </p:txBody>
      </p:sp>
    </p:spTree>
    <p:extLst>
      <p:ext uri="{BB962C8B-B14F-4D97-AF65-F5344CB8AC3E}">
        <p14:creationId xmlns:p14="http://schemas.microsoft.com/office/powerpoint/2010/main" val="652719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 Fine</a:t>
            </a:r>
            <a:r>
              <a:rPr lang="en-US" baseline="0" dirty="0" smtClean="0"/>
              <a:t> is a Price” 10 daycare centers reported data to the researchers.  The daycare centers monitored the number of times parents arrived late to pick up a child per week.  For the first four weeks, there was no explicit penalty for picking up a child late.  But starting at week 4, a fine of about $3 was imposed for each late pickup.  The fine was automatically tallied into the monthly bill.  This graph shows the group with the fine as the darker line.  The rate of late pickups in this group seems to have doubled because of the fine.  Additionally, when the fine was removed at week 16, the rate of late pickups did not regress toward its initial value.  The results of this study are contrary to expectations since a fine would typically exist to prevent people from committing an undesirable behavior such as picking up a child late.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9</a:t>
            </a:fld>
            <a:endParaRPr lang="en-US"/>
          </a:p>
        </p:txBody>
      </p:sp>
    </p:spTree>
    <p:extLst>
      <p:ext uri="{BB962C8B-B14F-4D97-AF65-F5344CB8AC3E}">
        <p14:creationId xmlns:p14="http://schemas.microsoft.com/office/powerpoint/2010/main" val="1961122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the fine was imposed, the contract between the parents and the daycare centers</a:t>
            </a:r>
            <a:r>
              <a:rPr lang="en-US" baseline="0" dirty="0" smtClean="0"/>
              <a:t> was incomplete regarding late pickups, so parents had to make up the cost of coming late themselves.  The daycare center could have kicked out the child for coming late.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10</a:t>
            </a:fld>
            <a:endParaRPr lang="en-US"/>
          </a:p>
        </p:txBody>
      </p:sp>
    </p:spTree>
    <p:extLst>
      <p:ext uri="{BB962C8B-B14F-4D97-AF65-F5344CB8AC3E}">
        <p14:creationId xmlns:p14="http://schemas.microsoft.com/office/powerpoint/2010/main" val="1332063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Once the fine was set, the parents knew</a:t>
            </a:r>
            <a:r>
              <a:rPr lang="en-US" baseline="0" dirty="0" smtClean="0"/>
              <a:t> that the child would not be kicked out for coming late.  Late pickups became a service offered for a price.  Parents engaged in the economic affair of buying late pickups.</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11</a:t>
            </a:fld>
            <a:endParaRPr lang="en-US"/>
          </a:p>
        </p:txBody>
      </p:sp>
    </p:spTree>
    <p:extLst>
      <p:ext uri="{BB962C8B-B14F-4D97-AF65-F5344CB8AC3E}">
        <p14:creationId xmlns:p14="http://schemas.microsoft.com/office/powerpoint/2010/main" val="315394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125138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72456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75067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6135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D4F90-3BB8-CB45-A04D-29A28A27371A}" type="datetimeFigureOut">
              <a:rPr lang="en-US" smtClean="0"/>
              <a:t>10/7/18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03559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8D4F90-3BB8-CB45-A04D-29A28A27371A}" type="datetimeFigureOut">
              <a:rPr lang="en-US" smtClean="0"/>
              <a:t>10/7/18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049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8D4F90-3BB8-CB45-A04D-29A28A27371A}" type="datetimeFigureOut">
              <a:rPr lang="en-US" smtClean="0"/>
              <a:t>10/7/18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5313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8D4F90-3BB8-CB45-A04D-29A28A27371A}" type="datetimeFigureOut">
              <a:rPr lang="en-US" smtClean="0"/>
              <a:t>10/7/18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022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8D4F90-3BB8-CB45-A04D-29A28A27371A}" type="datetimeFigureOut">
              <a:rPr lang="en-US" smtClean="0"/>
              <a:t>10/7/18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81560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39305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376696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D4F90-3BB8-CB45-A04D-29A28A27371A}" type="datetimeFigureOut">
              <a:rPr lang="en-US" smtClean="0"/>
              <a:t>10/7/18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90373-C578-124A-975F-30975E0C9C4B}" type="slidenum">
              <a:rPr lang="en-US" smtClean="0"/>
              <a:t>‹#›</a:t>
            </a:fld>
            <a:endParaRPr lang="en-US"/>
          </a:p>
        </p:txBody>
      </p:sp>
    </p:spTree>
    <p:extLst>
      <p:ext uri="{BB962C8B-B14F-4D97-AF65-F5344CB8AC3E}">
        <p14:creationId xmlns:p14="http://schemas.microsoft.com/office/powerpoint/2010/main" val="99611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5017" y="1122363"/>
            <a:ext cx="10509663" cy="2387600"/>
          </a:xfrm>
        </p:spPr>
        <p:txBody>
          <a:bodyPr/>
          <a:lstStyle/>
          <a:p>
            <a:r>
              <a:rPr lang="en-US" dirty="0" smtClean="0"/>
              <a:t>Business</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43460"/>
      </p:ext>
    </p:extLst>
  </p:cSld>
  <p:clrMapOvr>
    <a:masterClrMapping/>
  </p:clrMapOvr>
  <mc:AlternateContent xmlns:mc="http://schemas.openxmlformats.org/markup-compatibility/2006">
    <mc:Choice xmlns:p14="http://schemas.microsoft.com/office/powerpoint/2010/main" Requires="p14">
      <p:transition spd="slow" p14:dur="2000" advTm="2515"/>
    </mc:Choice>
    <mc:Fallback>
      <p:transition spd="slow" advTm="2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25204" y="209034"/>
            <a:ext cx="6319935" cy="1107996"/>
          </a:xfrm>
          <a:prstGeom prst="rect">
            <a:avLst/>
          </a:prstGeom>
        </p:spPr>
        <p:txBody>
          <a:bodyPr wrap="none">
            <a:spAutoFit/>
          </a:bodyPr>
          <a:lstStyle/>
          <a:p>
            <a:r>
              <a:rPr lang="en-US" sz="6600" dirty="0" smtClean="0">
                <a:latin typeface="+mj-lt"/>
              </a:rPr>
              <a:t>“A </a:t>
            </a:r>
            <a:r>
              <a:rPr lang="en-US" sz="6600" dirty="0">
                <a:latin typeface="+mj-lt"/>
              </a:rPr>
              <a:t>Fine is </a:t>
            </a:r>
            <a:r>
              <a:rPr lang="en-US" sz="6600" dirty="0" smtClean="0">
                <a:latin typeface="+mj-lt"/>
              </a:rPr>
              <a:t>a Price” </a:t>
            </a:r>
            <a:endParaRPr lang="en-US" sz="6600" dirty="0">
              <a:latin typeface="+mj-lt"/>
            </a:endParaRPr>
          </a:p>
        </p:txBody>
      </p:sp>
      <p:sp>
        <p:nvSpPr>
          <p:cNvPr id="3" name="TextBox 2"/>
          <p:cNvSpPr txBox="1"/>
          <p:nvPr/>
        </p:nvSpPr>
        <p:spPr>
          <a:xfrm>
            <a:off x="2139032" y="1317030"/>
            <a:ext cx="8877353" cy="923330"/>
          </a:xfrm>
          <a:prstGeom prst="rect">
            <a:avLst/>
          </a:prstGeom>
          <a:noFill/>
        </p:spPr>
        <p:txBody>
          <a:bodyPr wrap="square" rtlCol="0">
            <a:spAutoFit/>
          </a:bodyPr>
          <a:lstStyle/>
          <a:p>
            <a:pPr marL="571500" indent="-571500">
              <a:buFont typeface="Arial" charset="0"/>
              <a:buChar char="•"/>
            </a:pPr>
            <a:r>
              <a:rPr lang="en-US" sz="5400" smtClean="0">
                <a:latin typeface="+mj-lt"/>
              </a:rPr>
              <a:t>Incomplete contract</a:t>
            </a:r>
            <a:endParaRPr lang="en-US" sz="5400" dirty="0">
              <a:latin typeface="+mj-lt"/>
            </a:endParaRPr>
          </a:p>
        </p:txBody>
      </p:sp>
      <p:grpSp>
        <p:nvGrpSpPr>
          <p:cNvPr id="13" name="Group 12"/>
          <p:cNvGrpSpPr/>
          <p:nvPr/>
        </p:nvGrpSpPr>
        <p:grpSpPr>
          <a:xfrm>
            <a:off x="3307113" y="2857500"/>
            <a:ext cx="5308600" cy="4000500"/>
            <a:chOff x="3307113" y="2857500"/>
            <a:chExt cx="5308600" cy="4000500"/>
          </a:xfrm>
        </p:grpSpPr>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7113" y="2857500"/>
              <a:ext cx="5308600" cy="4000500"/>
            </a:xfrm>
            <a:prstGeom prst="rect">
              <a:avLst/>
            </a:prstGeom>
          </p:spPr>
        </p:pic>
        <p:sp>
          <p:nvSpPr>
            <p:cNvPr id="15" name="Rectangle 14"/>
            <p:cNvSpPr/>
            <p:nvPr/>
          </p:nvSpPr>
          <p:spPr>
            <a:xfrm>
              <a:off x="4711700" y="5816600"/>
              <a:ext cx="2832100" cy="279400"/>
            </a:xfrm>
            <a:prstGeom prst="rect">
              <a:avLst/>
            </a:prstGeom>
            <a:solidFill>
              <a:schemeClr val="accent1">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n>
                    <a:solidFill>
                      <a:schemeClr val="tx1"/>
                    </a:solidFill>
                  </a:ln>
                  <a:solidFill>
                    <a:schemeClr val="bg1"/>
                  </a:solidFill>
                </a:rPr>
                <a:t>Fine</a:t>
              </a:r>
              <a:endParaRPr lang="en-US" sz="2400" dirty="0">
                <a:ln>
                  <a:solidFill>
                    <a:schemeClr val="tx1"/>
                  </a:solidFill>
                </a:ln>
                <a:solidFill>
                  <a:schemeClr val="bg1"/>
                </a:solidFill>
              </a:endParaRPr>
            </a:p>
          </p:txBody>
        </p:sp>
      </p:gr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815506"/>
      </p:ext>
    </p:extLst>
  </p:cSld>
  <p:clrMapOvr>
    <a:masterClrMapping/>
  </p:clrMapOvr>
  <mc:AlternateContent xmlns:mc="http://schemas.openxmlformats.org/markup-compatibility/2006">
    <mc:Choice xmlns:p14="http://schemas.microsoft.com/office/powerpoint/2010/main" Requires="p14">
      <p:transition spd="slow" p14:dur="2000" advTm="22598"/>
    </mc:Choice>
    <mc:Fallback>
      <p:transition spd="slow" advTm="22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25204" y="209034"/>
            <a:ext cx="6319935" cy="1107996"/>
          </a:xfrm>
          <a:prstGeom prst="rect">
            <a:avLst/>
          </a:prstGeom>
        </p:spPr>
        <p:txBody>
          <a:bodyPr wrap="none">
            <a:spAutoFit/>
          </a:bodyPr>
          <a:lstStyle/>
          <a:p>
            <a:r>
              <a:rPr lang="en-US" sz="6600" dirty="0" smtClean="0">
                <a:latin typeface="+mj-lt"/>
              </a:rPr>
              <a:t>“A </a:t>
            </a:r>
            <a:r>
              <a:rPr lang="en-US" sz="6600" dirty="0">
                <a:latin typeface="+mj-lt"/>
              </a:rPr>
              <a:t>Fine is </a:t>
            </a:r>
            <a:r>
              <a:rPr lang="en-US" sz="6600" dirty="0" smtClean="0">
                <a:latin typeface="+mj-lt"/>
              </a:rPr>
              <a:t>a Price” </a:t>
            </a:r>
            <a:endParaRPr lang="en-US" sz="6600" dirty="0">
              <a:latin typeface="+mj-lt"/>
            </a:endParaRPr>
          </a:p>
        </p:txBody>
      </p:sp>
      <p:sp>
        <p:nvSpPr>
          <p:cNvPr id="3" name="TextBox 2"/>
          <p:cNvSpPr txBox="1"/>
          <p:nvPr/>
        </p:nvSpPr>
        <p:spPr>
          <a:xfrm>
            <a:off x="2139032" y="1317030"/>
            <a:ext cx="8877353" cy="2585323"/>
          </a:xfrm>
          <a:prstGeom prst="rect">
            <a:avLst/>
          </a:prstGeom>
          <a:noFill/>
        </p:spPr>
        <p:txBody>
          <a:bodyPr wrap="square" rtlCol="0">
            <a:spAutoFit/>
          </a:bodyPr>
          <a:lstStyle/>
          <a:p>
            <a:pPr marL="571500" indent="-571500">
              <a:buFont typeface="Arial" charset="0"/>
              <a:buChar char="•"/>
            </a:pPr>
            <a:r>
              <a:rPr lang="en-US" sz="5400" dirty="0" smtClean="0">
                <a:latin typeface="+mj-lt"/>
              </a:rPr>
              <a:t>Incomplete contract</a:t>
            </a:r>
          </a:p>
          <a:p>
            <a:pPr marL="571500" indent="-571500">
              <a:buFont typeface="Arial" charset="0"/>
              <a:buChar char="•"/>
            </a:pPr>
            <a:r>
              <a:rPr lang="en-US" sz="5400" dirty="0" smtClean="0">
                <a:latin typeface="+mj-lt"/>
              </a:rPr>
              <a:t>When a price was set, it became an economic affair</a:t>
            </a:r>
            <a:endParaRPr lang="en-US" sz="5400" dirty="0">
              <a:latin typeface="+mj-lt"/>
            </a:endParaRPr>
          </a:p>
        </p:txBody>
      </p:sp>
      <p:grpSp>
        <p:nvGrpSpPr>
          <p:cNvPr id="10" name="Group 9"/>
          <p:cNvGrpSpPr/>
          <p:nvPr/>
        </p:nvGrpSpPr>
        <p:grpSpPr>
          <a:xfrm>
            <a:off x="4267199" y="4000500"/>
            <a:ext cx="4348513" cy="2857500"/>
            <a:chOff x="3307113" y="2857500"/>
            <a:chExt cx="5308600" cy="4000500"/>
          </a:xfrm>
        </p:grpSpPr>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7113" y="2857500"/>
              <a:ext cx="5308600" cy="4000500"/>
            </a:xfrm>
            <a:prstGeom prst="rect">
              <a:avLst/>
            </a:prstGeom>
          </p:spPr>
        </p:pic>
        <p:sp>
          <p:nvSpPr>
            <p:cNvPr id="12" name="Rectangle 11"/>
            <p:cNvSpPr/>
            <p:nvPr/>
          </p:nvSpPr>
          <p:spPr>
            <a:xfrm>
              <a:off x="4711700" y="5816600"/>
              <a:ext cx="2832100" cy="279400"/>
            </a:xfrm>
            <a:prstGeom prst="rect">
              <a:avLst/>
            </a:prstGeom>
            <a:solidFill>
              <a:schemeClr val="accent1">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n>
                    <a:solidFill>
                      <a:schemeClr val="tx1"/>
                    </a:solidFill>
                  </a:ln>
                  <a:solidFill>
                    <a:schemeClr val="bg1"/>
                  </a:solidFill>
                </a:rPr>
                <a:t>Fine</a:t>
              </a:r>
              <a:endParaRPr lang="en-US" sz="2400" dirty="0">
                <a:ln>
                  <a:solidFill>
                    <a:schemeClr val="tx1"/>
                  </a:solidFill>
                </a:ln>
                <a:solidFill>
                  <a:schemeClr val="bg1"/>
                </a:solidFill>
              </a:endParaRPr>
            </a:p>
          </p:txBody>
        </p:sp>
      </p:gr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421104"/>
      </p:ext>
    </p:extLst>
  </p:cSld>
  <p:clrMapOvr>
    <a:masterClrMapping/>
  </p:clrMapOvr>
  <mc:AlternateContent xmlns:mc="http://schemas.openxmlformats.org/markup-compatibility/2006">
    <mc:Choice xmlns:p14="http://schemas.microsoft.com/office/powerpoint/2010/main" Requires="p14">
      <p:transition spd="slow" p14:dur="2000" advTm="19352"/>
    </mc:Choice>
    <mc:Fallback>
      <p:transition spd="slow" advTm="19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4613" y="1650670"/>
            <a:ext cx="10090068" cy="4061361"/>
          </a:xfrm>
        </p:spPr>
        <p:txBody>
          <a:bodyPr>
            <a:normAutofit/>
          </a:bodyPr>
          <a:lstStyle/>
          <a:p>
            <a:r>
              <a:rPr lang="en-US" u="sng" dirty="0"/>
              <a:t>e</a:t>
            </a:r>
            <a:r>
              <a:rPr lang="en-US" u="sng" dirty="0" smtClean="0"/>
              <a:t>ntrepreneurship</a:t>
            </a:r>
            <a:r>
              <a:rPr lang="en-US" dirty="0" smtClean="0"/>
              <a:t> is </a:t>
            </a:r>
            <a:r>
              <a:rPr lang="en-US" dirty="0"/>
              <a:t>the process of designing, </a:t>
            </a:r>
            <a:r>
              <a:rPr lang="en-US" dirty="0" smtClean="0"/>
              <a:t>launching, </a:t>
            </a:r>
            <a:r>
              <a:rPr lang="en-US" dirty="0"/>
              <a:t>and running a </a:t>
            </a:r>
            <a:r>
              <a:rPr lang="en-US" i="1" dirty="0"/>
              <a:t>new</a:t>
            </a:r>
            <a:r>
              <a:rPr lang="en-US" dirty="0"/>
              <a:t> business</a:t>
            </a:r>
            <a:r>
              <a:rPr lang="en-US" dirty="0" smtClean="0"/>
              <a:t/>
            </a:r>
            <a:br>
              <a:rPr lang="en-US" dirty="0" smtClean="0"/>
            </a:br>
            <a:endParaRPr lang="en-US" dirty="0"/>
          </a:p>
        </p:txBody>
      </p:sp>
      <p:sp>
        <p:nvSpPr>
          <p:cNvPr id="4" name="TextBox 3"/>
          <p:cNvSpPr txBox="1"/>
          <p:nvPr/>
        </p:nvSpPr>
        <p:spPr>
          <a:xfrm>
            <a:off x="4144488" y="451261"/>
            <a:ext cx="3633850" cy="923330"/>
          </a:xfrm>
          <a:prstGeom prst="rect">
            <a:avLst/>
          </a:prstGeom>
          <a:noFill/>
        </p:spPr>
        <p:txBody>
          <a:bodyPr wrap="square" rtlCol="0">
            <a:spAutoFit/>
          </a:bodyPr>
          <a:lstStyle/>
          <a:p>
            <a:r>
              <a:rPr lang="en-US" sz="5400" smtClean="0">
                <a:latin typeface="+mj-lt"/>
              </a:rPr>
              <a:t>Definition</a:t>
            </a:r>
            <a:endParaRPr lang="en-US" sz="5400">
              <a:latin typeface="+mj-lt"/>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65808"/>
      </p:ext>
    </p:extLst>
  </p:cSld>
  <p:clrMapOvr>
    <a:masterClrMapping/>
  </p:clrMapOvr>
  <mc:AlternateContent xmlns:mc="http://schemas.openxmlformats.org/markup-compatibility/2006">
    <mc:Choice xmlns:p14="http://schemas.microsoft.com/office/powerpoint/2010/main" Requires="p14">
      <p:transition spd="slow" p14:dur="2000" advTm="8809"/>
    </mc:Choice>
    <mc:Fallback>
      <p:transition spd="slow" advTm="8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4613" y="279214"/>
            <a:ext cx="9520052" cy="5432817"/>
          </a:xfrm>
        </p:spPr>
        <p:txBody>
          <a:bodyPr>
            <a:normAutofit/>
          </a:bodyPr>
          <a:lstStyle/>
          <a:p>
            <a:r>
              <a:rPr lang="en-US" dirty="0" smtClean="0"/>
              <a:t>Through </a:t>
            </a:r>
            <a:r>
              <a:rPr lang="en-US" dirty="0"/>
              <a:t>much </a:t>
            </a:r>
            <a:r>
              <a:rPr lang="en-US" i="1" dirty="0"/>
              <a:t>perseverance </a:t>
            </a:r>
            <a:r>
              <a:rPr lang="en-US" dirty="0"/>
              <a:t>and </a:t>
            </a:r>
            <a:r>
              <a:rPr lang="en-US" i="1" dirty="0"/>
              <a:t>trial and error</a:t>
            </a:r>
            <a:r>
              <a:rPr lang="en-US" dirty="0"/>
              <a:t>, the entrepreneur </a:t>
            </a:r>
            <a:r>
              <a:rPr lang="en-US" i="1" dirty="0"/>
              <a:t>produces </a:t>
            </a:r>
            <a:r>
              <a:rPr lang="en-US" dirty="0"/>
              <a:t>something of value. </a:t>
            </a:r>
            <a:r>
              <a:rPr lang="en-US" dirty="0" smtClean="0"/>
              <a:t/>
            </a:r>
            <a:br>
              <a:rPr lang="en-US" dirty="0" smtClean="0"/>
            </a:br>
            <a:r>
              <a:rPr lang="en-US" dirty="0" smtClean="0"/>
              <a:t>-Steven Hicks</a:t>
            </a:r>
            <a:br>
              <a:rPr lang="en-US" dirty="0" smtClean="0"/>
            </a:b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9712170"/>
      </p:ext>
    </p:extLst>
  </p:cSld>
  <p:clrMapOvr>
    <a:masterClrMapping/>
  </p:clrMapOvr>
  <mc:AlternateContent xmlns:mc="http://schemas.openxmlformats.org/markup-compatibility/2006">
    <mc:Choice xmlns:p14="http://schemas.microsoft.com/office/powerpoint/2010/main" Requires="p14">
      <p:transition spd="slow" p14:dur="2000" advTm="30309"/>
    </mc:Choice>
    <mc:Fallback>
      <p:transition spd="slow" advTm="30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4613" y="279214"/>
            <a:ext cx="9520052" cy="5943455"/>
          </a:xfrm>
        </p:spPr>
        <p:txBody>
          <a:bodyPr>
            <a:normAutofit/>
          </a:bodyPr>
          <a:lstStyle/>
          <a:p>
            <a:r>
              <a:rPr lang="en-US" dirty="0" smtClean="0"/>
              <a:t/>
            </a:r>
            <a:br>
              <a:rPr lang="en-US" dirty="0" smtClean="0"/>
            </a:br>
            <a:endParaRPr lang="en-US" dirty="0"/>
          </a:p>
        </p:txBody>
      </p:sp>
      <p:sp>
        <p:nvSpPr>
          <p:cNvPr id="3" name="Title 1"/>
          <p:cNvSpPr txBox="1">
            <a:spLocks/>
          </p:cNvSpPr>
          <p:nvPr/>
        </p:nvSpPr>
        <p:spPr>
          <a:xfrm>
            <a:off x="1084613" y="1650670"/>
            <a:ext cx="10090068" cy="406136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u="sng" dirty="0"/>
              <a:t>b</a:t>
            </a:r>
            <a:r>
              <a:rPr lang="en-US" u="sng" dirty="0" smtClean="0"/>
              <a:t>usiness</a:t>
            </a:r>
            <a:r>
              <a:rPr lang="en-US" dirty="0" smtClean="0"/>
              <a:t> is the </a:t>
            </a:r>
            <a:r>
              <a:rPr lang="en-US" dirty="0"/>
              <a:t>practice of making one's living by engaging in commerce</a:t>
            </a:r>
            <a:r>
              <a:rPr lang="en-US" dirty="0" smtClean="0"/>
              <a:t/>
            </a:r>
            <a:br>
              <a:rPr lang="en-US" dirty="0" smtClean="0"/>
            </a:br>
            <a:endParaRPr lang="en-US" dirty="0"/>
          </a:p>
        </p:txBody>
      </p:sp>
      <p:sp>
        <p:nvSpPr>
          <p:cNvPr id="4" name="TextBox 3"/>
          <p:cNvSpPr txBox="1"/>
          <p:nvPr/>
        </p:nvSpPr>
        <p:spPr>
          <a:xfrm>
            <a:off x="4144488" y="451261"/>
            <a:ext cx="3633850" cy="923330"/>
          </a:xfrm>
          <a:prstGeom prst="rect">
            <a:avLst/>
          </a:prstGeom>
          <a:noFill/>
        </p:spPr>
        <p:txBody>
          <a:bodyPr wrap="square" rtlCol="0">
            <a:spAutoFit/>
          </a:bodyPr>
          <a:lstStyle/>
          <a:p>
            <a:r>
              <a:rPr lang="en-US" sz="5400" smtClean="0">
                <a:latin typeface="+mj-lt"/>
              </a:rPr>
              <a:t>Definition</a:t>
            </a:r>
            <a:endParaRPr lang="en-US" sz="5400">
              <a:latin typeface="+mj-lt"/>
            </a:endParaRPr>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57764932"/>
      </p:ext>
    </p:extLst>
  </p:cSld>
  <p:clrMapOvr>
    <a:masterClrMapping/>
  </p:clrMapOvr>
  <mc:AlternateContent xmlns:mc="http://schemas.openxmlformats.org/markup-compatibility/2006">
    <mc:Choice xmlns:p14="http://schemas.microsoft.com/office/powerpoint/2010/main" Requires="p14">
      <p:transition spd="slow" p14:dur="2000" advTm="7445"/>
    </mc:Choice>
    <mc:Fallback>
      <p:transition spd="slow" advTm="7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44488" y="451261"/>
            <a:ext cx="3633850" cy="923330"/>
          </a:xfrm>
          <a:prstGeom prst="rect">
            <a:avLst/>
          </a:prstGeom>
          <a:noFill/>
        </p:spPr>
        <p:txBody>
          <a:bodyPr wrap="square" rtlCol="0">
            <a:spAutoFit/>
          </a:bodyPr>
          <a:lstStyle/>
          <a:p>
            <a:r>
              <a:rPr lang="en-US" sz="5400" dirty="0" smtClean="0">
                <a:latin typeface="+mj-lt"/>
              </a:rPr>
              <a:t>Definition</a:t>
            </a:r>
            <a:endParaRPr lang="en-US" sz="5400" dirty="0">
              <a:latin typeface="+mj-lt"/>
            </a:endParaRPr>
          </a:p>
        </p:txBody>
      </p:sp>
      <p:sp>
        <p:nvSpPr>
          <p:cNvPr id="6" name="Title 1"/>
          <p:cNvSpPr txBox="1">
            <a:spLocks/>
          </p:cNvSpPr>
          <p:nvPr/>
        </p:nvSpPr>
        <p:spPr>
          <a:xfrm>
            <a:off x="1295400" y="2009591"/>
            <a:ext cx="8343901" cy="378160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u="sng" dirty="0"/>
              <a:t>c</a:t>
            </a:r>
            <a:r>
              <a:rPr lang="en-US" u="sng" dirty="0" smtClean="0"/>
              <a:t>ommerce</a:t>
            </a:r>
            <a:r>
              <a:rPr lang="en-US" dirty="0" smtClean="0"/>
              <a:t> is the </a:t>
            </a:r>
            <a:r>
              <a:rPr lang="en-US" dirty="0"/>
              <a:t>activity of buying and selling, especially on a large </a:t>
            </a:r>
            <a:r>
              <a:rPr lang="en-US" dirty="0" smtClean="0"/>
              <a:t>scale</a:t>
            </a:r>
            <a:br>
              <a:rPr lang="en-US" dirty="0" smtClean="0"/>
            </a:b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4186845"/>
      </p:ext>
    </p:extLst>
  </p:cSld>
  <p:clrMapOvr>
    <a:masterClrMapping/>
  </p:clrMapOvr>
  <mc:AlternateContent xmlns:mc="http://schemas.openxmlformats.org/markup-compatibility/2006">
    <mc:Choice xmlns:p14="http://schemas.microsoft.com/office/powerpoint/2010/main" Requires="p14">
      <p:transition spd="slow" p14:dur="2000" advTm="6047"/>
    </mc:Choice>
    <mc:Fallback>
      <p:transition spd="slow" advTm="6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44488" y="451261"/>
            <a:ext cx="3633850" cy="923330"/>
          </a:xfrm>
          <a:prstGeom prst="rect">
            <a:avLst/>
          </a:prstGeom>
          <a:noFill/>
        </p:spPr>
        <p:txBody>
          <a:bodyPr wrap="square" rtlCol="0">
            <a:spAutoFit/>
          </a:bodyPr>
          <a:lstStyle/>
          <a:p>
            <a:r>
              <a:rPr lang="en-US" sz="5400" dirty="0" smtClean="0">
                <a:latin typeface="+mj-lt"/>
              </a:rPr>
              <a:t>Business</a:t>
            </a:r>
            <a:endParaRPr lang="en-US" sz="5400" dirty="0">
              <a:latin typeface="+mj-lt"/>
            </a:endParaRPr>
          </a:p>
        </p:txBody>
      </p:sp>
      <p:sp>
        <p:nvSpPr>
          <p:cNvPr id="6" name="Title 1"/>
          <p:cNvSpPr txBox="1">
            <a:spLocks/>
          </p:cNvSpPr>
          <p:nvPr/>
        </p:nvSpPr>
        <p:spPr>
          <a:xfrm>
            <a:off x="513567" y="1374591"/>
            <a:ext cx="10661114" cy="451820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commerce is a win-win deal and is necessary to keep goods and services flowing</a:t>
            </a:r>
            <a:br>
              <a:rPr lang="en-US" dirty="0" smtClean="0"/>
            </a:b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11407406"/>
      </p:ext>
    </p:extLst>
  </p:cSld>
  <p:clrMapOvr>
    <a:masterClrMapping/>
  </p:clrMapOvr>
  <mc:AlternateContent xmlns:mc="http://schemas.openxmlformats.org/markup-compatibility/2006">
    <mc:Choice xmlns:p14="http://schemas.microsoft.com/office/powerpoint/2010/main" Requires="p14">
      <p:transition spd="slow" p14:dur="2000" advTm="13845"/>
    </mc:Choice>
    <mc:Fallback>
      <p:transition spd="slow" advTm="13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2838" y="1650670"/>
            <a:ext cx="11824569" cy="4571999"/>
          </a:xfrm>
        </p:spPr>
        <p:txBody>
          <a:bodyPr anchor="t">
            <a:normAutofit/>
          </a:bodyPr>
          <a:lstStyle/>
          <a:p>
            <a:pPr algn="l"/>
            <a:r>
              <a:rPr lang="en-US" dirty="0" smtClean="0"/>
              <a:t/>
            </a:r>
            <a:br>
              <a:rPr lang="en-US" dirty="0" smtClean="0"/>
            </a:br>
            <a:endParaRPr lang="en-US" dirty="0"/>
          </a:p>
        </p:txBody>
      </p:sp>
      <p:sp>
        <p:nvSpPr>
          <p:cNvPr id="3" name="Title 1"/>
          <p:cNvSpPr txBox="1">
            <a:spLocks/>
          </p:cNvSpPr>
          <p:nvPr/>
        </p:nvSpPr>
        <p:spPr>
          <a:xfrm>
            <a:off x="513567" y="1374591"/>
            <a:ext cx="10661114" cy="505126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a:t>s</a:t>
            </a:r>
            <a:r>
              <a:rPr lang="en-US" dirty="0" smtClean="0"/>
              <a:t>tudies show that the business mindset makes people more likely to lie and commit crimes</a:t>
            </a:r>
            <a:br>
              <a:rPr lang="en-US" dirty="0" smtClean="0"/>
            </a:br>
            <a:endParaRPr lang="en-US" dirty="0"/>
          </a:p>
        </p:txBody>
      </p:sp>
      <p:sp>
        <p:nvSpPr>
          <p:cNvPr id="4" name="TextBox 3"/>
          <p:cNvSpPr txBox="1"/>
          <p:nvPr/>
        </p:nvSpPr>
        <p:spPr>
          <a:xfrm>
            <a:off x="4144488" y="451261"/>
            <a:ext cx="3633850" cy="923330"/>
          </a:xfrm>
          <a:prstGeom prst="rect">
            <a:avLst/>
          </a:prstGeom>
          <a:noFill/>
        </p:spPr>
        <p:txBody>
          <a:bodyPr wrap="square" rtlCol="0">
            <a:spAutoFit/>
          </a:bodyPr>
          <a:lstStyle/>
          <a:p>
            <a:r>
              <a:rPr lang="en-US" sz="5400" dirty="0" smtClean="0">
                <a:latin typeface="+mj-lt"/>
              </a:rPr>
              <a:t>Business</a:t>
            </a:r>
            <a:endParaRPr lang="en-US" sz="5400" dirty="0">
              <a:latin typeface="+mj-lt"/>
            </a:endParaRPr>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23070582"/>
      </p:ext>
    </p:extLst>
  </p:cSld>
  <p:clrMapOvr>
    <a:masterClrMapping/>
  </p:clrMapOvr>
  <mc:AlternateContent xmlns:mc="http://schemas.openxmlformats.org/markup-compatibility/2006">
    <mc:Choice xmlns:p14="http://schemas.microsoft.com/office/powerpoint/2010/main" Requires="p14">
      <p:transition spd="slow" p14:dur="2000" advTm="7487"/>
    </mc:Choice>
    <mc:Fallback>
      <p:transition spd="slow" advTm="7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402848" y="1161682"/>
            <a:ext cx="10661114" cy="505126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u="sng" dirty="0"/>
              <a:t>r</a:t>
            </a:r>
            <a:r>
              <a:rPr lang="en-US" u="sng" dirty="0" smtClean="0"/>
              <a:t>ules</a:t>
            </a:r>
            <a:r>
              <a:rPr lang="en-US" dirty="0" smtClean="0"/>
              <a:t> are designed to prevent crimes</a:t>
            </a:r>
            <a:br>
              <a:rPr lang="en-US" dirty="0" smtClean="0"/>
            </a:br>
            <a:endParaRPr lang="en-US" dirty="0"/>
          </a:p>
        </p:txBody>
      </p:sp>
      <p:sp>
        <p:nvSpPr>
          <p:cNvPr id="4" name="TextBox 3"/>
          <p:cNvSpPr txBox="1"/>
          <p:nvPr/>
        </p:nvSpPr>
        <p:spPr>
          <a:xfrm>
            <a:off x="4144488" y="451261"/>
            <a:ext cx="3633850" cy="923330"/>
          </a:xfrm>
          <a:prstGeom prst="rect">
            <a:avLst/>
          </a:prstGeom>
          <a:noFill/>
        </p:spPr>
        <p:txBody>
          <a:bodyPr wrap="square" rtlCol="0">
            <a:spAutoFit/>
          </a:bodyPr>
          <a:lstStyle/>
          <a:p>
            <a:r>
              <a:rPr lang="en-US" sz="5400" dirty="0" smtClean="0">
                <a:latin typeface="+mj-lt"/>
              </a:rPr>
              <a:t>Business</a:t>
            </a:r>
            <a:endParaRPr lang="en-US" sz="5400" dirty="0">
              <a:latin typeface="+mj-lt"/>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8064210"/>
      </p:ext>
    </p:extLst>
  </p:cSld>
  <p:clrMapOvr>
    <a:masterClrMapping/>
  </p:clrMapOvr>
  <mc:AlternateContent xmlns:mc="http://schemas.openxmlformats.org/markup-compatibility/2006">
    <mc:Choice xmlns:p14="http://schemas.microsoft.com/office/powerpoint/2010/main" Requires="p14">
      <p:transition spd="slow" p14:dur="2000" advTm="4197"/>
    </mc:Choice>
    <mc:Fallback>
      <p:transition spd="slow" advTm="41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402848" y="1161682"/>
            <a:ext cx="10661114" cy="505126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dirty="0" smtClean="0"/>
              <a:t>The </a:t>
            </a:r>
            <a:r>
              <a:rPr lang="en-US" u="sng" dirty="0" smtClean="0"/>
              <a:t>deterrence hypothesis</a:t>
            </a:r>
            <a:r>
              <a:rPr lang="en-US" dirty="0"/>
              <a:t> </a:t>
            </a:r>
            <a:r>
              <a:rPr lang="en-US" dirty="0" smtClean="0"/>
              <a:t>is the </a:t>
            </a:r>
            <a:r>
              <a:rPr lang="en-US" dirty="0"/>
              <a:t>idea that crime can be deterred through changes in the costs or benefits derived from committing </a:t>
            </a:r>
            <a:r>
              <a:rPr lang="en-US" dirty="0" smtClean="0"/>
              <a:t>crime</a:t>
            </a:r>
            <a:br>
              <a:rPr lang="en-US" dirty="0" smtClean="0"/>
            </a:br>
            <a:endParaRPr lang="en-US" dirty="0"/>
          </a:p>
        </p:txBody>
      </p:sp>
      <p:sp>
        <p:nvSpPr>
          <p:cNvPr id="4" name="TextBox 3"/>
          <p:cNvSpPr txBox="1"/>
          <p:nvPr/>
        </p:nvSpPr>
        <p:spPr>
          <a:xfrm>
            <a:off x="4131788" y="238352"/>
            <a:ext cx="3633850" cy="923330"/>
          </a:xfrm>
          <a:prstGeom prst="rect">
            <a:avLst/>
          </a:prstGeom>
          <a:noFill/>
        </p:spPr>
        <p:txBody>
          <a:bodyPr wrap="square" rtlCol="0">
            <a:spAutoFit/>
          </a:bodyPr>
          <a:lstStyle/>
          <a:p>
            <a:r>
              <a:rPr lang="en-US" sz="5400" dirty="0" smtClean="0">
                <a:latin typeface="+mj-lt"/>
              </a:rPr>
              <a:t>Definition</a:t>
            </a:r>
            <a:endParaRPr lang="en-US" sz="5400" dirty="0">
              <a:latin typeface="+mj-lt"/>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61993053"/>
      </p:ext>
    </p:extLst>
  </p:cSld>
  <p:clrMapOvr>
    <a:masterClrMapping/>
  </p:clrMapOvr>
  <mc:AlternateContent xmlns:mc="http://schemas.openxmlformats.org/markup-compatibility/2006">
    <mc:Choice xmlns:p14="http://schemas.microsoft.com/office/powerpoint/2010/main" Requires="p14">
      <p:transition spd="slow" p14:dur="2000" advTm="9567"/>
    </mc:Choice>
    <mc:Fallback>
      <p:transition spd="slow" advTm="9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13567" y="1374591"/>
            <a:ext cx="10661114" cy="505126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One study (“A Fine is a Price”) had interesting results regarding the deterrence hypothesis</a:t>
            </a:r>
            <a:br>
              <a:rPr lang="en-US" dirty="0" smtClean="0"/>
            </a:br>
            <a:endParaRPr lang="en-US" dirty="0"/>
          </a:p>
        </p:txBody>
      </p:sp>
      <p:sp>
        <p:nvSpPr>
          <p:cNvPr id="4" name="TextBox 3"/>
          <p:cNvSpPr txBox="1"/>
          <p:nvPr/>
        </p:nvSpPr>
        <p:spPr>
          <a:xfrm>
            <a:off x="4144488" y="451261"/>
            <a:ext cx="3633850" cy="923330"/>
          </a:xfrm>
          <a:prstGeom prst="rect">
            <a:avLst/>
          </a:prstGeom>
          <a:noFill/>
        </p:spPr>
        <p:txBody>
          <a:bodyPr wrap="square" rtlCol="0">
            <a:spAutoFit/>
          </a:bodyPr>
          <a:lstStyle/>
          <a:p>
            <a:r>
              <a:rPr lang="en-US" sz="5400" dirty="0" smtClean="0">
                <a:latin typeface="+mj-lt"/>
              </a:rPr>
              <a:t>Business</a:t>
            </a:r>
            <a:endParaRPr lang="en-US" sz="5400" dirty="0">
              <a:latin typeface="+mj-lt"/>
            </a:endParaRPr>
          </a:p>
        </p:txBody>
      </p:sp>
      <p:sp>
        <p:nvSpPr>
          <p:cNvPr id="7" name="Rectangle 6"/>
          <p:cNvSpPr/>
          <p:nvPr/>
        </p:nvSpPr>
        <p:spPr>
          <a:xfrm>
            <a:off x="513566" y="6102686"/>
            <a:ext cx="10852934" cy="369332"/>
          </a:xfrm>
          <a:prstGeom prst="rect">
            <a:avLst/>
          </a:prstGeom>
        </p:spPr>
        <p:txBody>
          <a:bodyPr wrap="square">
            <a:spAutoFit/>
          </a:bodyPr>
          <a:lstStyle/>
          <a:p>
            <a:r>
              <a:rPr lang="en-US" dirty="0" smtClean="0"/>
              <a:t>“A Fine </a:t>
            </a:r>
            <a:r>
              <a:rPr lang="en-US" smtClean="0"/>
              <a:t>is a </a:t>
            </a:r>
            <a:r>
              <a:rPr lang="en-US" dirty="0" smtClean="0"/>
              <a:t>Price” can be found here: https</a:t>
            </a:r>
            <a:r>
              <a:rPr lang="en-US" dirty="0"/>
              <a:t>://</a:t>
            </a:r>
            <a:r>
              <a:rPr lang="en-US" dirty="0" err="1"/>
              <a:t>rady.ucsd.edu</a:t>
            </a:r>
            <a:r>
              <a:rPr lang="en-US" dirty="0"/>
              <a:t>/faculty/directory/</a:t>
            </a:r>
            <a:r>
              <a:rPr lang="en-US" dirty="0" err="1"/>
              <a:t>gneezy</a:t>
            </a:r>
            <a:r>
              <a:rPr lang="en-US" dirty="0"/>
              <a:t>/pub/docs/</a:t>
            </a:r>
            <a:r>
              <a:rPr lang="en-US" dirty="0" err="1"/>
              <a:t>fine.pdf</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06304736"/>
      </p:ext>
    </p:extLst>
  </p:cSld>
  <p:clrMapOvr>
    <a:masterClrMapping/>
  </p:clrMapOvr>
  <mc:AlternateContent xmlns:mc="http://schemas.openxmlformats.org/markup-compatibility/2006">
    <mc:Choice xmlns:p14="http://schemas.microsoft.com/office/powerpoint/2010/main" Requires="p14">
      <p:transition spd="slow" p14:dur="2000" advTm="8049"/>
    </mc:Choice>
    <mc:Fallback>
      <p:transition spd="slow" advTm="8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23000"/>
          </a:schemeClr>
        </a:solidFill>
        <a:effectLst/>
      </p:bgPr>
    </p:bg>
    <p:spTree>
      <p:nvGrpSpPr>
        <p:cNvPr id="1" name=""/>
        <p:cNvGrpSpPr/>
        <p:nvPr/>
      </p:nvGrpSpPr>
      <p:grpSpPr>
        <a:xfrm>
          <a:off x="0" y="0"/>
          <a:ext cx="0" cy="0"/>
          <a:chOff x="0" y="0"/>
          <a:chExt cx="0" cy="0"/>
        </a:xfrm>
      </p:grpSpPr>
      <p:grpSp>
        <p:nvGrpSpPr>
          <p:cNvPr id="11" name="Group 10"/>
          <p:cNvGrpSpPr/>
          <p:nvPr/>
        </p:nvGrpSpPr>
        <p:grpSpPr>
          <a:xfrm>
            <a:off x="3307113" y="2857500"/>
            <a:ext cx="5308600" cy="4000500"/>
            <a:chOff x="3307113" y="2857500"/>
            <a:chExt cx="5308600" cy="400050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7113" y="2857500"/>
              <a:ext cx="5308600" cy="4000500"/>
            </a:xfrm>
            <a:prstGeom prst="rect">
              <a:avLst/>
            </a:prstGeom>
          </p:spPr>
        </p:pic>
        <p:sp>
          <p:nvSpPr>
            <p:cNvPr id="10" name="Rectangle 9"/>
            <p:cNvSpPr/>
            <p:nvPr/>
          </p:nvSpPr>
          <p:spPr>
            <a:xfrm>
              <a:off x="4711700" y="5816600"/>
              <a:ext cx="2832100" cy="279400"/>
            </a:xfrm>
            <a:prstGeom prst="rect">
              <a:avLst/>
            </a:prstGeom>
            <a:solidFill>
              <a:schemeClr val="accent1">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n>
                    <a:solidFill>
                      <a:schemeClr val="tx1"/>
                    </a:solidFill>
                  </a:ln>
                  <a:solidFill>
                    <a:schemeClr val="bg1"/>
                  </a:solidFill>
                </a:rPr>
                <a:t>Fine</a:t>
              </a:r>
              <a:endParaRPr lang="en-US" sz="2400" dirty="0">
                <a:ln>
                  <a:solidFill>
                    <a:schemeClr val="tx1"/>
                  </a:solidFill>
                </a:ln>
                <a:solidFill>
                  <a:schemeClr val="bg1"/>
                </a:solidFill>
              </a:endParaRPr>
            </a:p>
          </p:txBody>
        </p:sp>
      </p:grpSp>
      <p:sp>
        <p:nvSpPr>
          <p:cNvPr id="5" name="TextBox 4"/>
          <p:cNvSpPr txBox="1"/>
          <p:nvPr/>
        </p:nvSpPr>
        <p:spPr>
          <a:xfrm>
            <a:off x="919513" y="1317030"/>
            <a:ext cx="10083800" cy="1938992"/>
          </a:xfrm>
          <a:prstGeom prst="rect">
            <a:avLst/>
          </a:prstGeom>
          <a:noFill/>
        </p:spPr>
        <p:txBody>
          <a:bodyPr wrap="square" rtlCol="0">
            <a:spAutoFit/>
          </a:bodyPr>
          <a:lstStyle/>
          <a:p>
            <a:r>
              <a:rPr lang="en-US" sz="4000" dirty="0" smtClean="0">
                <a:latin typeface="+mj-lt"/>
              </a:rPr>
              <a:t>From week 4 to week 16, a fine of $3 was imposed for each late pickup in a group of 6 daycare centers.</a:t>
            </a:r>
            <a:endParaRPr lang="en-US" sz="4000" dirty="0">
              <a:latin typeface="+mj-lt"/>
            </a:endParaRPr>
          </a:p>
        </p:txBody>
      </p:sp>
      <p:sp>
        <p:nvSpPr>
          <p:cNvPr id="6" name="Rectangle 5"/>
          <p:cNvSpPr/>
          <p:nvPr/>
        </p:nvSpPr>
        <p:spPr>
          <a:xfrm>
            <a:off x="2425204" y="209034"/>
            <a:ext cx="6319935" cy="1107996"/>
          </a:xfrm>
          <a:prstGeom prst="rect">
            <a:avLst/>
          </a:prstGeom>
        </p:spPr>
        <p:txBody>
          <a:bodyPr wrap="none">
            <a:spAutoFit/>
          </a:bodyPr>
          <a:lstStyle/>
          <a:p>
            <a:r>
              <a:rPr lang="en-US" sz="6600" dirty="0" smtClean="0">
                <a:latin typeface="+mj-lt"/>
              </a:rPr>
              <a:t>“A </a:t>
            </a:r>
            <a:r>
              <a:rPr lang="en-US" sz="6600" dirty="0">
                <a:latin typeface="+mj-lt"/>
              </a:rPr>
              <a:t>Fine is </a:t>
            </a:r>
            <a:r>
              <a:rPr lang="en-US" sz="6600" dirty="0" smtClean="0">
                <a:latin typeface="+mj-lt"/>
              </a:rPr>
              <a:t>a Price” </a:t>
            </a:r>
            <a:endParaRPr lang="en-US" sz="6600" dirty="0">
              <a:latin typeface="+mj-lt"/>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8124734"/>
      </p:ext>
    </p:extLst>
  </p:cSld>
  <p:clrMapOvr>
    <a:masterClrMapping/>
  </p:clrMapOvr>
  <mc:AlternateContent xmlns:mc="http://schemas.openxmlformats.org/markup-compatibility/2006">
    <mc:Choice xmlns:p14="http://schemas.microsoft.com/office/powerpoint/2010/main" Requires="p14">
      <p:transition spd="slow" p14:dur="2000" advTm="61064"/>
    </mc:Choice>
    <mc:Fallback>
      <p:transition spd="slow" advTm="61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TotalTime>
  <Words>458</Words>
  <Application>Microsoft Macintosh PowerPoint</Application>
  <PresentationFormat>Widescreen</PresentationFormat>
  <Paragraphs>37</Paragraphs>
  <Slides>13</Slides>
  <Notes>3</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Business</vt:lpstr>
      <vt:lpstr> </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entrepreneurship is the process of designing, launching, and running a new business </vt:lpstr>
      <vt:lpstr>Through much perseverance and trial and error, the entrepreneur produces something of value.  -Steven Hicks </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Entrepreneurship</dc:title>
  <dc:creator>Winkelman, Tanner J. (S&amp;T-Student)</dc:creator>
  <cp:lastModifiedBy>Winkelman, Tanner J. (S&amp;T-Student)</cp:lastModifiedBy>
  <cp:revision>25</cp:revision>
  <dcterms:created xsi:type="dcterms:W3CDTF">2018-10-07T18:52:30Z</dcterms:created>
  <dcterms:modified xsi:type="dcterms:W3CDTF">2018-10-07T23:00:20Z</dcterms:modified>
</cp:coreProperties>
</file>

<file path=docProps/thumbnail.jpeg>
</file>